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56" r:id="rId5"/>
    <p:sldId id="258" r:id="rId6"/>
    <p:sldId id="259" r:id="rId7"/>
    <p:sldId id="260" r:id="rId8"/>
    <p:sldId id="261" r:id="rId9"/>
    <p:sldId id="262" r:id="rId10"/>
  </p:sldIdLst>
  <p:sldSz cx="6858000" cy="9906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A5A0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660"/>
  </p:normalViewPr>
  <p:slideViewPr>
    <p:cSldViewPr snapToGrid="0">
      <p:cViewPr varScale="1">
        <p:scale>
          <a:sx n="75" d="100"/>
          <a:sy n="75" d="100"/>
        </p:scale>
        <p:origin x="3210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presProps" Target="presProps.xml"/><Relationship Id="rId5" Type="http://schemas.openxmlformats.org/officeDocument/2006/relationships/slide" Target="slides/slide1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F540CF-6CB2-4928-8A9E-7A8778332805}" type="datetimeFigureOut">
              <a:rPr lang="en-GB" smtClean="0"/>
              <a:t>28/11/2025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BB24A1-31A7-432D-9262-EDAFFFD9DD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602622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F540CF-6CB2-4928-8A9E-7A8778332805}" type="datetimeFigureOut">
              <a:rPr lang="en-GB" smtClean="0"/>
              <a:t>28/11/2025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BB24A1-31A7-432D-9262-EDAFFFD9DD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4674641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82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82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F540CF-6CB2-4928-8A9E-7A8778332805}" type="datetimeFigureOut">
              <a:rPr lang="en-GB" smtClean="0"/>
              <a:t>28/11/2025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BB24A1-31A7-432D-9262-EDAFFFD9DD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5565805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F540CF-6CB2-4928-8A9E-7A8778332805}" type="datetimeFigureOut">
              <a:rPr lang="en-GB" smtClean="0"/>
              <a:t>28/11/2025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BB24A1-31A7-432D-9262-EDAFFFD9DD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3333375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F540CF-6CB2-4928-8A9E-7A8778332805}" type="datetimeFigureOut">
              <a:rPr lang="en-GB" smtClean="0"/>
              <a:t>28/11/2025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BB24A1-31A7-432D-9262-EDAFFFD9DD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768361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F540CF-6CB2-4928-8A9E-7A8778332805}" type="datetimeFigureOut">
              <a:rPr lang="en-GB" smtClean="0"/>
              <a:t>28/11/2025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BB24A1-31A7-432D-9262-EDAFFFD9DD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8499366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F540CF-6CB2-4928-8A9E-7A8778332805}" type="datetimeFigureOut">
              <a:rPr lang="en-GB" smtClean="0"/>
              <a:t>28/11/2025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BB24A1-31A7-432D-9262-EDAFFFD9DD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5629274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F540CF-6CB2-4928-8A9E-7A8778332805}" type="datetimeFigureOut">
              <a:rPr lang="en-GB" smtClean="0"/>
              <a:t>28/11/2025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BB24A1-31A7-432D-9262-EDAFFFD9DD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3660332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F540CF-6CB2-4928-8A9E-7A8778332805}" type="datetimeFigureOut">
              <a:rPr lang="en-GB" smtClean="0"/>
              <a:t>28/11/2025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BB24A1-31A7-432D-9262-EDAFFFD9DD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613191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F540CF-6CB2-4928-8A9E-7A8778332805}" type="datetimeFigureOut">
              <a:rPr lang="en-GB" smtClean="0"/>
              <a:t>28/11/2025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BB24A1-31A7-432D-9262-EDAFFFD9DD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0482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F540CF-6CB2-4928-8A9E-7A8778332805}" type="datetimeFigureOut">
              <a:rPr lang="en-GB" smtClean="0"/>
              <a:t>28/11/2025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BB24A1-31A7-432D-9262-EDAFFFD9DD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62913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4DF540CF-6CB2-4928-8A9E-7A8778332805}" type="datetimeFigureOut">
              <a:rPr lang="en-GB" smtClean="0"/>
              <a:t>28/11/2025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51BB24A1-31A7-432D-9262-EDAFFFD9DD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076844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ED6C9AF6-438C-3487-F086-BEFC2A1A6758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391876" y="747801"/>
            <a:ext cx="315043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>
                <a:latin typeface="Avenir Next LT Pro" panose="020B0504020202020204" pitchFamily="34" charset="0"/>
              </a:rPr>
              <a:t>Name: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AF55B77D-302A-C80F-BF49-DD2AD5648FC6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391876" y="2365839"/>
            <a:ext cx="232244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latin typeface="Avenir Next LT Pro" panose="020B0504020202020204" pitchFamily="34" charset="0"/>
              </a:rPr>
              <a:t>Year Group: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3DE7B8FE-3E42-BC22-DFD8-1A587BA4FA36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391876" y="1618375"/>
            <a:ext cx="315043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b="1" dirty="0">
                <a:latin typeface="Avenir Next LT Pro" panose="020B0504020202020204" pitchFamily="34" charset="0"/>
              </a:rPr>
              <a:t>Otis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1B80F189-45AC-12DF-6023-728A6928A436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391876" y="3174859"/>
            <a:ext cx="315043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b="1" dirty="0">
                <a:latin typeface="Avenir Next LT Pro" panose="020B0504020202020204" pitchFamily="34" charset="0"/>
              </a:rPr>
              <a:t>1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E58C77C-D575-E3D8-158C-06B3C8F5204F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391876" y="4354648"/>
            <a:ext cx="626292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>
                <a:latin typeface="Avenir Next LT Pro" panose="020B0504020202020204" pitchFamily="34" charset="0"/>
              </a:rPr>
              <a:t>Why I decided to join the Eco-Committee: 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971B66E2-93EC-E45C-C58E-F248EBB0DF64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391876" y="4952999"/>
            <a:ext cx="5708476" cy="1440000"/>
          </a:xfrm>
          <a:prstGeom prst="rect">
            <a:avLst/>
          </a:prstGeom>
          <a:noFill/>
        </p:spPr>
        <p:txBody>
          <a:bodyPr wrap="square" rtlCol="0" anchor="ctr" anchorCtr="0">
            <a:noAutofit/>
          </a:bodyPr>
          <a:lstStyle/>
          <a:p>
            <a:r>
              <a:rPr lang="en-GB" sz="1600" dirty="0">
                <a:latin typeface="Avenir Next LT Pro" panose="020B0504020202020204" pitchFamily="34" charset="0"/>
              </a:rPr>
              <a:t>I like to pick up litter.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8CE2D61A-C578-5B28-144B-9C61C1F4B7CE}"/>
              </a:ext>
            </a:extLst>
          </p:cNvPr>
          <p:cNvSpPr txBox="1">
            <a:spLocks/>
          </p:cNvSpPr>
          <p:nvPr/>
        </p:nvSpPr>
        <p:spPr>
          <a:xfrm>
            <a:off x="391876" y="6547911"/>
            <a:ext cx="607422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>
                <a:latin typeface="Avenir Next LT Pro" panose="020B0504020202020204" pitchFamily="34" charset="0"/>
              </a:rPr>
              <a:t>My environmental aim for this year: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19829592-37BF-9DF1-2F3D-0F0DB4402BF8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391876" y="7295376"/>
            <a:ext cx="6074229" cy="1440000"/>
          </a:xfrm>
          <a:prstGeom prst="rect">
            <a:avLst/>
          </a:prstGeom>
          <a:noFill/>
        </p:spPr>
        <p:txBody>
          <a:bodyPr wrap="square" lIns="91440" tIns="45720" rIns="91440" bIns="45720" rtlCol="0" anchor="ctr" anchorCtr="0">
            <a:noAutofit/>
          </a:bodyPr>
          <a:lstStyle/>
          <a:p>
            <a:r>
              <a:rPr lang="en-GB" sz="1600" dirty="0">
                <a:latin typeface="Avenir Next LT Pro"/>
              </a:rPr>
              <a:t>To save energy. </a:t>
            </a:r>
            <a:endParaRPr lang="en-GB" sz="1600" dirty="0">
              <a:latin typeface="Avenir Next LT Pro" panose="020B05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2787232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ED6C9AF6-438C-3487-F086-BEFC2A1A6758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391876" y="747801"/>
            <a:ext cx="315043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>
                <a:latin typeface="Avenir Next LT Pro" panose="020B0504020202020204" pitchFamily="34" charset="0"/>
              </a:rPr>
              <a:t>Name: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AF55B77D-302A-C80F-BF49-DD2AD5648FC6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391876" y="2365839"/>
            <a:ext cx="232244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latin typeface="Avenir Next LT Pro" panose="020B0504020202020204" pitchFamily="34" charset="0"/>
              </a:rPr>
              <a:t>Year Group: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3DE7B8FE-3E42-BC22-DFD8-1A587BA4FA36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391876" y="1618375"/>
            <a:ext cx="315043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b="1" dirty="0">
                <a:latin typeface="Avenir Next LT Pro" panose="020B0504020202020204" pitchFamily="34" charset="0"/>
              </a:rPr>
              <a:t>Isabelle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1B80F189-45AC-12DF-6023-728A6928A436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391876" y="3174859"/>
            <a:ext cx="315043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b="1" dirty="0">
                <a:latin typeface="Avenir Next LT Pro" panose="020B0504020202020204" pitchFamily="34" charset="0"/>
              </a:rPr>
              <a:t>2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E58C77C-D575-E3D8-158C-06B3C8F5204F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391876" y="4354648"/>
            <a:ext cx="626292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>
                <a:latin typeface="Avenir Next LT Pro" panose="020B0504020202020204" pitchFamily="34" charset="0"/>
              </a:rPr>
              <a:t>Why I decided to join the Eco-Committee: 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971B66E2-93EC-E45C-C58E-F248EBB0DF64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391876" y="4952999"/>
            <a:ext cx="5708476" cy="1440000"/>
          </a:xfrm>
          <a:prstGeom prst="rect">
            <a:avLst/>
          </a:prstGeom>
          <a:noFill/>
        </p:spPr>
        <p:txBody>
          <a:bodyPr wrap="square" rtlCol="0" anchor="ctr" anchorCtr="0">
            <a:noAutofit/>
          </a:bodyPr>
          <a:lstStyle/>
          <a:p>
            <a:r>
              <a:rPr lang="en-GB" sz="1600" dirty="0">
                <a:latin typeface="Avenir Next LT Pro" panose="020B0504020202020204" pitchFamily="34" charset="0"/>
              </a:rPr>
              <a:t>I would like to plant more flowers. 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8CE2D61A-C578-5B28-144B-9C61C1F4B7CE}"/>
              </a:ext>
            </a:extLst>
          </p:cNvPr>
          <p:cNvSpPr txBox="1">
            <a:spLocks/>
          </p:cNvSpPr>
          <p:nvPr/>
        </p:nvSpPr>
        <p:spPr>
          <a:xfrm>
            <a:off x="391876" y="6547911"/>
            <a:ext cx="607422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>
                <a:latin typeface="Avenir Next LT Pro" panose="020B0504020202020204" pitchFamily="34" charset="0"/>
              </a:rPr>
              <a:t>My environmental aim for this year: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19829592-37BF-9DF1-2F3D-0F0DB4402BF8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391876" y="7295376"/>
            <a:ext cx="6074229" cy="1440000"/>
          </a:xfrm>
          <a:prstGeom prst="rect">
            <a:avLst/>
          </a:prstGeom>
          <a:noFill/>
        </p:spPr>
        <p:txBody>
          <a:bodyPr wrap="square" lIns="91440" tIns="45720" rIns="91440" bIns="45720" rtlCol="0" anchor="ctr" anchorCtr="0">
            <a:noAutofit/>
          </a:bodyPr>
          <a:lstStyle/>
          <a:p>
            <a:r>
              <a:rPr lang="en-GB" sz="1600" dirty="0">
                <a:latin typeface="Avenir Next LT Pro"/>
              </a:rPr>
              <a:t>To save water and grow more. </a:t>
            </a:r>
            <a:endParaRPr lang="en-GB" sz="1600" dirty="0">
              <a:latin typeface="Avenir Next LT Pro" panose="020B05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3015655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ED6C9AF6-438C-3487-F086-BEFC2A1A6758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391876" y="747801"/>
            <a:ext cx="315043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>
                <a:latin typeface="Avenir Next LT Pro" panose="020B0504020202020204" pitchFamily="34" charset="0"/>
              </a:rPr>
              <a:t>Name: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AF55B77D-302A-C80F-BF49-DD2AD5648FC6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391876" y="2365839"/>
            <a:ext cx="232244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latin typeface="Avenir Next LT Pro" panose="020B0504020202020204" pitchFamily="34" charset="0"/>
              </a:rPr>
              <a:t>Year Group: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3DE7B8FE-3E42-BC22-DFD8-1A587BA4FA36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391876" y="1618375"/>
            <a:ext cx="315043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b="1" dirty="0">
                <a:latin typeface="Avenir Next LT Pro" panose="020B0504020202020204" pitchFamily="34" charset="0"/>
              </a:rPr>
              <a:t>Herbie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1B80F189-45AC-12DF-6023-728A6928A436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391876" y="3174859"/>
            <a:ext cx="315043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b="1" dirty="0">
                <a:latin typeface="Avenir Next LT Pro" panose="020B0504020202020204" pitchFamily="34" charset="0"/>
              </a:rPr>
              <a:t>3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E58C77C-D575-E3D8-158C-06B3C8F5204F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391876" y="4354648"/>
            <a:ext cx="626292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>
                <a:latin typeface="Avenir Next LT Pro" panose="020B0504020202020204" pitchFamily="34" charset="0"/>
              </a:rPr>
              <a:t>Why I decided to join the Eco-Committee: 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971B66E2-93EC-E45C-C58E-F248EBB0DF64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391876" y="4952999"/>
            <a:ext cx="5708476" cy="1440000"/>
          </a:xfrm>
          <a:prstGeom prst="rect">
            <a:avLst/>
          </a:prstGeom>
          <a:noFill/>
        </p:spPr>
        <p:txBody>
          <a:bodyPr wrap="square" rtlCol="0" anchor="ctr" anchorCtr="0">
            <a:noAutofit/>
          </a:bodyPr>
          <a:lstStyle/>
          <a:p>
            <a:r>
              <a:rPr lang="en-GB" sz="1600" dirty="0">
                <a:latin typeface="Avenir Next LT Pro" panose="020B0504020202020204" pitchFamily="34" charset="0"/>
              </a:rPr>
              <a:t>My family loves plants and we love to keep our garden clean and tidy.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8CE2D61A-C578-5B28-144B-9C61C1F4B7CE}"/>
              </a:ext>
            </a:extLst>
          </p:cNvPr>
          <p:cNvSpPr txBox="1">
            <a:spLocks/>
          </p:cNvSpPr>
          <p:nvPr/>
        </p:nvSpPr>
        <p:spPr>
          <a:xfrm>
            <a:off x="391876" y="6547911"/>
            <a:ext cx="607422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>
                <a:latin typeface="Avenir Next LT Pro" panose="020B0504020202020204" pitchFamily="34" charset="0"/>
              </a:rPr>
              <a:t>My environmental aim for this year: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19829592-37BF-9DF1-2F3D-0F0DB4402BF8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391876" y="7295376"/>
            <a:ext cx="6074229" cy="1440000"/>
          </a:xfrm>
          <a:prstGeom prst="rect">
            <a:avLst/>
          </a:prstGeom>
          <a:noFill/>
        </p:spPr>
        <p:txBody>
          <a:bodyPr wrap="square" lIns="91440" tIns="45720" rIns="91440" bIns="45720" rtlCol="0" anchor="ctr" anchorCtr="0">
            <a:noAutofit/>
          </a:bodyPr>
          <a:lstStyle/>
          <a:p>
            <a:r>
              <a:rPr lang="en-GB" sz="1600" dirty="0">
                <a:latin typeface="Avenir Next LT Pro"/>
              </a:rPr>
              <a:t>I would like to help reduce carbon dioxide to look after the planet. </a:t>
            </a:r>
            <a:endParaRPr lang="en-GB" sz="1600" dirty="0">
              <a:latin typeface="Avenir Next LT Pro" panose="020B05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7734463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ED6C9AF6-438C-3487-F086-BEFC2A1A6758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391876" y="747801"/>
            <a:ext cx="315043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>
                <a:latin typeface="Avenir Next LT Pro" panose="020B0504020202020204" pitchFamily="34" charset="0"/>
              </a:rPr>
              <a:t>Name: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AF55B77D-302A-C80F-BF49-DD2AD5648FC6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391876" y="2365839"/>
            <a:ext cx="232244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latin typeface="Avenir Next LT Pro" panose="020B0504020202020204" pitchFamily="34" charset="0"/>
              </a:rPr>
              <a:t>Year Group: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3DE7B8FE-3E42-BC22-DFD8-1A587BA4FA36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391876" y="1618375"/>
            <a:ext cx="315043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b="1" dirty="0">
                <a:latin typeface="Avenir Next LT Pro" panose="020B0504020202020204" pitchFamily="34" charset="0"/>
              </a:rPr>
              <a:t>Ophelia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1B80F189-45AC-12DF-6023-728A6928A436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391876" y="3174859"/>
            <a:ext cx="315043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b="1" dirty="0">
                <a:latin typeface="Avenir Next LT Pro" panose="020B0504020202020204" pitchFamily="34" charset="0"/>
              </a:rPr>
              <a:t>4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E58C77C-D575-E3D8-158C-06B3C8F5204F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391876" y="4354648"/>
            <a:ext cx="626292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>
                <a:latin typeface="Avenir Next LT Pro" panose="020B0504020202020204" pitchFamily="34" charset="0"/>
              </a:rPr>
              <a:t>Why I decided to join the Eco-Committee: 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971B66E2-93EC-E45C-C58E-F248EBB0DF64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391876" y="4952999"/>
            <a:ext cx="5708476" cy="1440000"/>
          </a:xfrm>
          <a:prstGeom prst="rect">
            <a:avLst/>
          </a:prstGeom>
          <a:noFill/>
        </p:spPr>
        <p:txBody>
          <a:bodyPr wrap="square" rtlCol="0" anchor="ctr" anchorCtr="0">
            <a:noAutofit/>
          </a:bodyPr>
          <a:lstStyle/>
          <a:p>
            <a:r>
              <a:rPr lang="en-GB" sz="1600" dirty="0">
                <a:latin typeface="Avenir Next LT Pro" panose="020B0504020202020204" pitchFamily="34" charset="0"/>
              </a:rPr>
              <a:t>My family love plants and I want to help them grow.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8CE2D61A-C578-5B28-144B-9C61C1F4B7CE}"/>
              </a:ext>
            </a:extLst>
          </p:cNvPr>
          <p:cNvSpPr txBox="1">
            <a:spLocks/>
          </p:cNvSpPr>
          <p:nvPr/>
        </p:nvSpPr>
        <p:spPr>
          <a:xfrm>
            <a:off x="391876" y="6547911"/>
            <a:ext cx="607422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>
                <a:latin typeface="Avenir Next LT Pro" panose="020B0504020202020204" pitchFamily="34" charset="0"/>
              </a:rPr>
              <a:t>My environmental aim for this year: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19829592-37BF-9DF1-2F3D-0F0DB4402BF8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391876" y="7295376"/>
            <a:ext cx="6074229" cy="1440000"/>
          </a:xfrm>
          <a:prstGeom prst="rect">
            <a:avLst/>
          </a:prstGeom>
          <a:noFill/>
        </p:spPr>
        <p:txBody>
          <a:bodyPr wrap="square" lIns="91440" tIns="45720" rIns="91440" bIns="45720" rtlCol="0" anchor="ctr" anchorCtr="0">
            <a:noAutofit/>
          </a:bodyPr>
          <a:lstStyle/>
          <a:p>
            <a:r>
              <a:rPr lang="en-GB" sz="1600" dirty="0">
                <a:latin typeface="Avenir Next LT Pro"/>
              </a:rPr>
              <a:t>For every classroom to have a plant to take care of and to plant in the spiritual garden. </a:t>
            </a:r>
            <a:endParaRPr lang="en-GB" sz="1600" dirty="0">
              <a:latin typeface="Avenir Next LT Pro" panose="020B05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0550095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ED6C9AF6-438C-3487-F086-BEFC2A1A6758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391876" y="747801"/>
            <a:ext cx="315043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>
                <a:latin typeface="Avenir Next LT Pro" panose="020B0504020202020204" pitchFamily="34" charset="0"/>
              </a:rPr>
              <a:t>Name: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AF55B77D-302A-C80F-BF49-DD2AD5648FC6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391876" y="2365839"/>
            <a:ext cx="232244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latin typeface="Avenir Next LT Pro" panose="020B0504020202020204" pitchFamily="34" charset="0"/>
              </a:rPr>
              <a:t>Year Group: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3DE7B8FE-3E42-BC22-DFD8-1A587BA4FA36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391876" y="1618375"/>
            <a:ext cx="315043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b="1" dirty="0">
                <a:latin typeface="Avenir Next LT Pro" panose="020B0504020202020204" pitchFamily="34" charset="0"/>
              </a:rPr>
              <a:t>Toby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1B80F189-45AC-12DF-6023-728A6928A436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391876" y="3174859"/>
            <a:ext cx="315043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b="1" dirty="0">
                <a:latin typeface="Avenir Next LT Pro" panose="020B0504020202020204" pitchFamily="34" charset="0"/>
              </a:rPr>
              <a:t>5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E58C77C-D575-E3D8-158C-06B3C8F5204F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391876" y="4354648"/>
            <a:ext cx="626292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>
                <a:latin typeface="Avenir Next LT Pro" panose="020B0504020202020204" pitchFamily="34" charset="0"/>
              </a:rPr>
              <a:t>Why I decided to join the Eco-Committee: 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971B66E2-93EC-E45C-C58E-F248EBB0DF64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391876" y="4952999"/>
            <a:ext cx="5708476" cy="1440000"/>
          </a:xfrm>
          <a:prstGeom prst="rect">
            <a:avLst/>
          </a:prstGeom>
          <a:noFill/>
        </p:spPr>
        <p:txBody>
          <a:bodyPr wrap="square" rtlCol="0" anchor="ctr" anchorCtr="0">
            <a:noAutofit/>
          </a:bodyPr>
          <a:lstStyle/>
          <a:p>
            <a:r>
              <a:rPr lang="en-GB" sz="1600" dirty="0">
                <a:latin typeface="Avenir Next LT Pro" panose="020B0504020202020204" pitchFamily="34" charset="0"/>
              </a:rPr>
              <a:t>I am really passionate about the environment and I have been most of my life. I want to help reverse the effect of climate change and save our world. 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8CE2D61A-C578-5B28-144B-9C61C1F4B7CE}"/>
              </a:ext>
            </a:extLst>
          </p:cNvPr>
          <p:cNvSpPr txBox="1">
            <a:spLocks/>
          </p:cNvSpPr>
          <p:nvPr/>
        </p:nvSpPr>
        <p:spPr>
          <a:xfrm>
            <a:off x="391876" y="6547911"/>
            <a:ext cx="607422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>
                <a:latin typeface="Avenir Next LT Pro" panose="020B0504020202020204" pitchFamily="34" charset="0"/>
              </a:rPr>
              <a:t>My environmental aim for this year: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19829592-37BF-9DF1-2F3D-0F0DB4402BF8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391876" y="7295376"/>
            <a:ext cx="6074229" cy="1440000"/>
          </a:xfrm>
          <a:prstGeom prst="rect">
            <a:avLst/>
          </a:prstGeom>
          <a:noFill/>
        </p:spPr>
        <p:txBody>
          <a:bodyPr wrap="square" lIns="91440" tIns="45720" rIns="91440" bIns="45720" rtlCol="0" anchor="ctr" anchorCtr="0">
            <a:noAutofit/>
          </a:bodyPr>
          <a:lstStyle/>
          <a:p>
            <a:r>
              <a:rPr lang="en-GB" sz="1600" dirty="0">
                <a:latin typeface="Avenir Next LT Pro"/>
              </a:rPr>
              <a:t>As a school, we could all work together to plant some small trees. We could buy some more eco-friendly resources and reduce our water usage. We could try and save energy. </a:t>
            </a:r>
            <a:endParaRPr lang="en-GB" sz="1600" dirty="0">
              <a:latin typeface="Avenir Next LT Pro" panose="020B05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6972147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ED6C9AF6-438C-3487-F086-BEFC2A1A6758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391876" y="747801"/>
            <a:ext cx="315043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>
                <a:latin typeface="Avenir Next LT Pro" panose="020B0504020202020204" pitchFamily="34" charset="0"/>
              </a:rPr>
              <a:t>Name: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AF55B77D-302A-C80F-BF49-DD2AD5648FC6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391876" y="2365839"/>
            <a:ext cx="232244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latin typeface="Avenir Next LT Pro" panose="020B0504020202020204" pitchFamily="34" charset="0"/>
              </a:rPr>
              <a:t>Year Group: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3DE7B8FE-3E42-BC22-DFD8-1A587BA4FA36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391876" y="1618375"/>
            <a:ext cx="315043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b="1" dirty="0" err="1">
                <a:latin typeface="Avenir Next LT Pro" panose="020B0504020202020204" pitchFamily="34" charset="0"/>
              </a:rPr>
              <a:t>Amaiya</a:t>
            </a:r>
            <a:endParaRPr lang="en-GB" sz="1600" b="1" dirty="0">
              <a:latin typeface="Avenir Next LT Pro" panose="020B0504020202020204" pitchFamily="34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1B80F189-45AC-12DF-6023-728A6928A436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391876" y="3174859"/>
            <a:ext cx="315043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b="1" dirty="0">
                <a:latin typeface="Avenir Next LT Pro" panose="020B0504020202020204" pitchFamily="34" charset="0"/>
              </a:rPr>
              <a:t>6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E58C77C-D575-E3D8-158C-06B3C8F5204F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391876" y="4354648"/>
            <a:ext cx="626292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>
                <a:latin typeface="Avenir Next LT Pro" panose="020B0504020202020204" pitchFamily="34" charset="0"/>
              </a:rPr>
              <a:t>Why I decided to join the Eco-Committee: 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971B66E2-93EC-E45C-C58E-F248EBB0DF64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391876" y="4952999"/>
            <a:ext cx="5708476" cy="1440000"/>
          </a:xfrm>
          <a:prstGeom prst="rect">
            <a:avLst/>
          </a:prstGeom>
          <a:noFill/>
        </p:spPr>
        <p:txBody>
          <a:bodyPr wrap="square" rtlCol="0" anchor="ctr" anchorCtr="0">
            <a:noAutofit/>
          </a:bodyPr>
          <a:lstStyle/>
          <a:p>
            <a:r>
              <a:rPr lang="en-GB" sz="1600" dirty="0">
                <a:latin typeface="Avenir Next LT Pro" panose="020B0504020202020204" pitchFamily="34" charset="0"/>
              </a:rPr>
              <a:t>I wanted to help the environment thrive and learn lots of advice to take home and teach my family. 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8CE2D61A-C578-5B28-144B-9C61C1F4B7CE}"/>
              </a:ext>
            </a:extLst>
          </p:cNvPr>
          <p:cNvSpPr txBox="1">
            <a:spLocks/>
          </p:cNvSpPr>
          <p:nvPr/>
        </p:nvSpPr>
        <p:spPr>
          <a:xfrm>
            <a:off x="391876" y="6547911"/>
            <a:ext cx="607422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>
                <a:latin typeface="Avenir Next LT Pro" panose="020B0504020202020204" pitchFamily="34" charset="0"/>
              </a:rPr>
              <a:t>My environmental aim for this year: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19829592-37BF-9DF1-2F3D-0F0DB4402BF8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391876" y="7295376"/>
            <a:ext cx="6074229" cy="1440000"/>
          </a:xfrm>
          <a:prstGeom prst="rect">
            <a:avLst/>
          </a:prstGeom>
          <a:noFill/>
        </p:spPr>
        <p:txBody>
          <a:bodyPr wrap="square" lIns="91440" tIns="45720" rIns="91440" bIns="45720" rtlCol="0" anchor="ctr" anchorCtr="0">
            <a:noAutofit/>
          </a:bodyPr>
          <a:lstStyle/>
          <a:p>
            <a:r>
              <a:rPr lang="en-GB" sz="1600" dirty="0">
                <a:latin typeface="Avenir Next LT Pro"/>
              </a:rPr>
              <a:t>To teach everyone about how important it is to look after the environment, put everything in the correct bin and to keep our local community tidy.</a:t>
            </a:r>
            <a:endParaRPr lang="en-GB" sz="1600" dirty="0">
              <a:latin typeface="Avenir Next LT Pro" panose="020B05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1422541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 Them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A6BE8775FFAF048B18AB121218CF7C5" ma:contentTypeVersion="17" ma:contentTypeDescription="Create a new document." ma:contentTypeScope="" ma:versionID="ee5e4b0928e538d817bd74798ad5bf46">
  <xsd:schema xmlns:xsd="http://www.w3.org/2001/XMLSchema" xmlns:xs="http://www.w3.org/2001/XMLSchema" xmlns:p="http://schemas.microsoft.com/office/2006/metadata/properties" xmlns:ns2="7142544d-bb75-46a8-8d15-935ea0f6c27c" xmlns:ns3="6715175a-2153-4031-b562-73ee1af9b33e" targetNamespace="http://schemas.microsoft.com/office/2006/metadata/properties" ma:root="true" ma:fieldsID="0692b182f66affbb54f271b8daecb323" ns2:_="" ns3:_="">
    <xsd:import namespace="7142544d-bb75-46a8-8d15-935ea0f6c27c"/>
    <xsd:import namespace="6715175a-2153-4031-b562-73ee1af9b33e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ObjectDetectorVersions" minOccurs="0"/>
                <xsd:element ref="ns2:MediaServiceSearchPropertie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142544d-bb75-46a8-8d15-935ea0f6c27c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LengthInSeconds" ma:index="13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15" nillable="true" ma:taxonomy="true" ma:internalName="lcf76f155ced4ddcb4097134ff3c332f" ma:taxonomyFieldName="MediaServiceImageTags" ma:displayName="Image Tags" ma:readOnly="false" ma:fieldId="{5cf76f15-5ced-4ddc-b409-7134ff3c332f}" ma:taxonomyMulti="true" ma:sspId="800228e8-9da0-4abb-8a13-53ffe541cbce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GenerationTime" ma:index="17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8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ObjectDetectorVersions" ma:index="2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3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4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715175a-2153-4031-b562-73ee1af9b33e" elementFormDefault="qualified">
    <xsd:import namespace="http://schemas.microsoft.com/office/2006/documentManagement/types"/>
    <xsd:import namespace="http://schemas.microsoft.com/office/infopath/2007/PartnerControls"/>
    <xsd:element name="TaxCatchAll" ma:index="16" nillable="true" ma:displayName="Taxonomy Catch All Column" ma:hidden="true" ma:list="{2541cce6-4ef3-43bf-b45e-21550a5235b8}" ma:internalName="TaxCatchAll" ma:showField="CatchAllData" ma:web="6715175a-2153-4031-b562-73ee1af9b33e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7142544d-bb75-46a8-8d15-935ea0f6c27c">
      <Terms xmlns="http://schemas.microsoft.com/office/infopath/2007/PartnerControls"/>
    </lcf76f155ced4ddcb4097134ff3c332f>
    <TaxCatchAll xmlns="6715175a-2153-4031-b562-73ee1af9b33e" xsi:nil="true"/>
    <SharedWithUsers xmlns="6715175a-2153-4031-b562-73ee1af9b33e">
      <UserInfo>
        <DisplayName/>
        <AccountId xsi:nil="true"/>
        <AccountType/>
      </UserInfo>
    </SharedWithUsers>
    <MediaLengthInSeconds xmlns="7142544d-bb75-46a8-8d15-935ea0f6c27c" xsi:nil="true"/>
  </documentManagement>
</p:properties>
</file>

<file path=customXml/itemProps1.xml><?xml version="1.0" encoding="utf-8"?>
<ds:datastoreItem xmlns:ds="http://schemas.openxmlformats.org/officeDocument/2006/customXml" ds:itemID="{0CD22BC2-F5B5-45D0-8FA6-68620E77E517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7142544d-bb75-46a8-8d15-935ea0f6c27c"/>
    <ds:schemaRef ds:uri="6715175a-2153-4031-b562-73ee1af9b33e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61DAD939-C514-4B3B-B2A7-7EB770F3EEA9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441C7B50-63BE-450A-A25B-1EA048BDD1D6}">
  <ds:schemaRefs>
    <ds:schemaRef ds:uri="http://schemas.microsoft.com/office/2006/metadata/properties"/>
    <ds:schemaRef ds:uri="http://purl.org/dc/terms/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dcmitype/"/>
    <ds:schemaRef ds:uri="http://schemas.microsoft.com/office/2006/documentManagement/types"/>
    <ds:schemaRef ds:uri="6715175a-2153-4031-b562-73ee1af9b33e"/>
    <ds:schemaRef ds:uri="7142544d-bb75-46a8-8d15-935ea0f6c27c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90</TotalTime>
  <Words>332</Words>
  <Application>Microsoft Office PowerPoint</Application>
  <PresentationFormat>A4 Paper (210x297 mm)</PresentationFormat>
  <Paragraphs>48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1" baseType="lpstr">
      <vt:lpstr>Aptos</vt:lpstr>
      <vt:lpstr>Aptos Display</vt:lpstr>
      <vt:lpstr>Arial</vt:lpstr>
      <vt:lpstr>Avenir Next LT Pro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Francis Hyland</dc:creator>
  <cp:lastModifiedBy>Fiona Micklefield</cp:lastModifiedBy>
  <cp:revision>13</cp:revision>
  <dcterms:created xsi:type="dcterms:W3CDTF">2024-08-21T13:31:33Z</dcterms:created>
  <dcterms:modified xsi:type="dcterms:W3CDTF">2025-11-28T15:51:37Z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0x010100FA6BE8775FFAF048B18AB121218CF7C5</vt:lpwstr>
  </property>
  <property fmtid="{D5CDD505-2E9C-101B-9397-08002B2CF9AE}" pid="3" name="Order">
    <vt:r8>1735100</vt:r8>
  </property>
  <property fmtid="{D5CDD505-2E9C-101B-9397-08002B2CF9AE}" pid="4" name="xd_Signature">
    <vt:bool>false</vt:bool>
  </property>
  <property fmtid="{D5CDD505-2E9C-101B-9397-08002B2CF9AE}" pid="5" name="xd_ProgID">
    <vt:lpwstr/>
  </property>
  <property fmtid="{D5CDD505-2E9C-101B-9397-08002B2CF9AE}" pid="6" name="_SourceUrl">
    <vt:lpwstr/>
  </property>
  <property fmtid="{D5CDD505-2E9C-101B-9397-08002B2CF9AE}" pid="7" name="_SharedFileIndex">
    <vt:lpwstr/>
  </property>
  <property fmtid="{D5CDD505-2E9C-101B-9397-08002B2CF9AE}" pid="8" name="ComplianceAssetId">
    <vt:lpwstr/>
  </property>
  <property fmtid="{D5CDD505-2E9C-101B-9397-08002B2CF9AE}" pid="9" name="TemplateUrl">
    <vt:lpwstr/>
  </property>
  <property fmtid="{D5CDD505-2E9C-101B-9397-08002B2CF9AE}" pid="10" name="_ExtendedDescription">
    <vt:lpwstr/>
  </property>
  <property fmtid="{D5CDD505-2E9C-101B-9397-08002B2CF9AE}" pid="11" name="TriggerFlowInfo">
    <vt:lpwstr/>
  </property>
  <property fmtid="{D5CDD505-2E9C-101B-9397-08002B2CF9AE}" pid="12" name="MediaServiceImageTags">
    <vt:lpwstr/>
  </property>
</Properties>
</file>